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4" r:id="rId6"/>
    <p:sldId id="265" r:id="rId7"/>
    <p:sldId id="269" r:id="rId8"/>
    <p:sldId id="270" r:id="rId9"/>
    <p:sldId id="271" r:id="rId10"/>
    <p:sldId id="273" r:id="rId11"/>
    <p:sldId id="275" r:id="rId12"/>
    <p:sldId id="27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5895DCC8-A6AB-46C3-84C2-4F89DB7C7982}">
          <p14:sldIdLst>
            <p14:sldId id="256"/>
            <p14:sldId id="257"/>
            <p14:sldId id="258"/>
            <p14:sldId id="268"/>
            <p14:sldId id="264"/>
            <p14:sldId id="265"/>
            <p14:sldId id="269"/>
            <p14:sldId id="270"/>
            <p14:sldId id="271"/>
            <p14:sldId id="273"/>
            <p14:sldId id="275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DD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981" autoAdjust="0"/>
    <p:restoredTop sz="94660"/>
  </p:normalViewPr>
  <p:slideViewPr>
    <p:cSldViewPr snapToGrid="0">
      <p:cViewPr>
        <p:scale>
          <a:sx n="90" d="100"/>
          <a:sy n="90" d="100"/>
        </p:scale>
        <p:origin x="53" y="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8387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726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79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417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038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40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564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832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453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07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885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4ECDD-463C-43C1-82BD-717C874EC076}" type="datetimeFigureOut">
              <a:rPr lang="ru-RU" smtClean="0"/>
              <a:t>31.05.2022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89B0D-23B9-4BF3-9BE9-D33EEB657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48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811382" y="0"/>
            <a:ext cx="85692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+mj-lt"/>
              </a:rPr>
              <a:t>МИНИСТЕРСТВО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НАУКИ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И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ВЫСШЕГООБРАЗОВАНИЯ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РОССИЙСКОЙ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ФЕДЕРАЦИИ</a:t>
            </a:r>
            <a:endParaRPr lang="ru-RU" dirty="0"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91885" y="411544"/>
            <a:ext cx="114082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+mj-lt"/>
              </a:rPr>
              <a:t>Федеральное государственное автономное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образовательное учреждение высшего образования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«Национальный исследовательский Нижегородский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государственный университет им. Н.И. Лобачевского»</a:t>
            </a:r>
            <a:endParaRPr lang="ru-RU" dirty="0">
              <a:latin typeface="+mj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047998" y="110008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 smtClean="0">
                <a:latin typeface="+mj-lt"/>
              </a:rPr>
              <a:t>Радиофизический факультет</a:t>
            </a:r>
            <a:endParaRPr lang="en-US" dirty="0" smtClean="0">
              <a:latin typeface="+mj-lt"/>
            </a:endParaRPr>
          </a:p>
          <a:p>
            <a:pPr algn="ctr"/>
            <a:endParaRPr lang="en-US" dirty="0">
              <a:latin typeface="+mj-lt"/>
            </a:endParaRPr>
          </a:p>
          <a:p>
            <a:pPr algn="ctr"/>
            <a:r>
              <a:rPr lang="ru-RU" dirty="0" smtClean="0">
                <a:latin typeface="+mj-lt"/>
              </a:rPr>
              <a:t>Кафедра общей физики</a:t>
            </a:r>
            <a:endParaRPr lang="en-US" dirty="0" smtClean="0">
              <a:latin typeface="+mj-lt"/>
            </a:endParaRPr>
          </a:p>
          <a:p>
            <a:pPr algn="ctr"/>
            <a:endParaRPr lang="en-US" dirty="0">
              <a:latin typeface="+mj-lt"/>
            </a:endParaRPr>
          </a:p>
          <a:p>
            <a:pPr algn="ctr"/>
            <a:r>
              <a:rPr lang="ru-RU" dirty="0" smtClean="0">
                <a:latin typeface="+mj-lt"/>
              </a:rPr>
              <a:t>Направление «Радиофизика»</a:t>
            </a:r>
            <a:endParaRPr lang="ru-RU" dirty="0">
              <a:latin typeface="+mj-lt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35575" y="3173143"/>
            <a:ext cx="111208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+mj-lt"/>
              </a:rPr>
              <a:t>Разработка автоматизированного м</a:t>
            </a:r>
            <a:r>
              <a:rPr lang="ru-RU" sz="2400" b="0" i="0" dirty="0" smtClean="0">
                <a:effectLst/>
                <a:latin typeface="+mj-lt"/>
              </a:rPr>
              <a:t>етода отслеживания флуоресцентных областей при фотодинамической терапии</a:t>
            </a:r>
            <a:endParaRPr lang="ru-RU" sz="2400" dirty="0">
              <a:latin typeface="+mj-lt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31518" y="4574889"/>
            <a:ext cx="10728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+mj-lt"/>
              </a:rPr>
              <a:t>Научный руководитель</a:t>
            </a:r>
            <a:r>
              <a:rPr lang="ru-RU" b="0" i="0" dirty="0" smtClean="0">
                <a:effectLst/>
                <a:latin typeface="+mj-lt"/>
              </a:rPr>
              <a:t>:</a:t>
            </a:r>
            <a:endParaRPr lang="ru-RU" dirty="0">
              <a:latin typeface="+mj-lt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31518" y="5609209"/>
            <a:ext cx="10728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0" i="0" dirty="0" smtClean="0">
                <a:effectLst/>
                <a:latin typeface="+mj-lt"/>
              </a:rPr>
              <a:t>Студент 4-го курса </a:t>
            </a:r>
            <a:r>
              <a:rPr lang="ru-RU" b="0" i="0" dirty="0" err="1" smtClean="0">
                <a:effectLst/>
                <a:latin typeface="+mj-lt"/>
              </a:rPr>
              <a:t>бакалавриата</a:t>
            </a:r>
            <a:r>
              <a:rPr lang="ru-RU" b="0" i="0" dirty="0" smtClean="0">
                <a:effectLst/>
                <a:latin typeface="+mj-lt"/>
              </a:rPr>
              <a:t>:                                                                                                                    Лебедев А.А.</a:t>
            </a:r>
            <a:endParaRPr lang="ru-RU" dirty="0">
              <a:latin typeface="+mj-lt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727932" y="6479568"/>
            <a:ext cx="2539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0" i="0" dirty="0" smtClean="0">
                <a:effectLst/>
                <a:latin typeface="+mj-lt"/>
              </a:rPr>
              <a:t>Нижний Новгород, 2022</a:t>
            </a:r>
            <a:endParaRPr lang="ru-RU" dirty="0">
              <a:latin typeface="+mj-lt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31518" y="4944221"/>
            <a:ext cx="107289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latin typeface="+mj-lt"/>
              </a:rPr>
              <a:t>Зав. </a:t>
            </a:r>
            <a:r>
              <a:rPr lang="ru-RU" sz="1400" dirty="0">
                <a:latin typeface="+mj-lt"/>
              </a:rPr>
              <a:t>о</a:t>
            </a:r>
            <a:r>
              <a:rPr lang="ru-RU" sz="1400" dirty="0" smtClean="0">
                <a:latin typeface="+mj-lt"/>
              </a:rPr>
              <a:t>тд. </a:t>
            </a:r>
            <a:r>
              <a:rPr lang="ru-RU" sz="1400" dirty="0" err="1" smtClean="0">
                <a:latin typeface="+mj-lt"/>
              </a:rPr>
              <a:t>радиофизич</a:t>
            </a:r>
            <a:r>
              <a:rPr lang="ru-RU" sz="1400" dirty="0" smtClean="0">
                <a:latin typeface="+mj-lt"/>
              </a:rPr>
              <a:t>. методов в медицине ИПФ РАН</a:t>
            </a:r>
          </a:p>
          <a:p>
            <a:r>
              <a:rPr lang="ru-RU" sz="1400" dirty="0" smtClean="0">
                <a:latin typeface="+mj-lt"/>
              </a:rPr>
              <a:t>к. ф.- м. н</a:t>
            </a:r>
            <a:endParaRPr lang="ru-RU" sz="1400" dirty="0">
              <a:latin typeface="+mj-lt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0006149" y="4836499"/>
            <a:ext cx="14543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0" i="0" dirty="0" err="1" smtClean="0">
                <a:effectLst/>
                <a:latin typeface="+mj-lt"/>
              </a:rPr>
              <a:t>Турчин</a:t>
            </a:r>
            <a:r>
              <a:rPr lang="ru-RU" b="0" i="0" dirty="0" smtClean="0">
                <a:effectLst/>
                <a:latin typeface="+mj-lt"/>
              </a:rPr>
              <a:t> И.В.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054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838200" y="0"/>
            <a:ext cx="10515600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Результаты статистической обработки</a:t>
            </a:r>
            <a:endParaRPr lang="ru-RU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87" y="1109070"/>
            <a:ext cx="11980825" cy="477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838200" y="0"/>
            <a:ext cx="10515600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Выводы</a:t>
            </a:r>
            <a:endParaRPr lang="ru-RU" b="1" dirty="0"/>
          </a:p>
        </p:txBody>
      </p:sp>
      <p:sp>
        <p:nvSpPr>
          <p:cNvPr id="3" name="Объект 2"/>
          <p:cNvSpPr txBox="1">
            <a:spLocks/>
          </p:cNvSpPr>
          <p:nvPr/>
        </p:nvSpPr>
        <p:spPr>
          <a:xfrm>
            <a:off x="274303" y="939801"/>
            <a:ext cx="11643393" cy="5337174"/>
          </a:xfrm>
          <a:prstGeom prst="rect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2400" dirty="0" smtClean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74303" y="939801"/>
            <a:ext cx="11643393" cy="5841999"/>
          </a:xfrm>
          <a:prstGeom prst="rect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 smtClean="0"/>
              <a:t> </a:t>
            </a: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283027" y="940073"/>
            <a:ext cx="11625943" cy="5101498"/>
          </a:xfrm>
          <a:prstGeom prst="rect">
            <a:avLst/>
          </a:prstGeom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С</a:t>
            </a:r>
            <a:r>
              <a:rPr lang="ru-RU" dirty="0" smtClean="0"/>
              <a:t>оздана программа </a:t>
            </a:r>
            <a:r>
              <a:rPr lang="ru-RU" dirty="0"/>
              <a:t>разметки </a:t>
            </a:r>
            <a:r>
              <a:rPr lang="ru-RU" dirty="0" smtClean="0"/>
              <a:t>флуоресцентных изображений </a:t>
            </a:r>
            <a:r>
              <a:rPr lang="ru-RU" dirty="0"/>
              <a:t>на языке программирования </a:t>
            </a:r>
            <a:r>
              <a:rPr lang="en-US" dirty="0" smtClean="0"/>
              <a:t>Python 3.7 </a:t>
            </a:r>
            <a:r>
              <a:rPr lang="ru-RU" dirty="0" smtClean="0"/>
              <a:t>при использовании библиотеки </a:t>
            </a:r>
            <a:r>
              <a:rPr lang="en-US" dirty="0"/>
              <a:t>Open CV</a:t>
            </a:r>
            <a:endParaRPr lang="ru-RU" dirty="0"/>
          </a:p>
          <a:p>
            <a:r>
              <a:rPr lang="ru-RU" dirty="0"/>
              <a:t>Создана </a:t>
            </a:r>
            <a:r>
              <a:rPr lang="ru-RU" dirty="0" err="1"/>
              <a:t>тестировочная</a:t>
            </a:r>
            <a:r>
              <a:rPr lang="ru-RU" dirty="0"/>
              <a:t> выборка на основе пяти сеансов ФДТ</a:t>
            </a:r>
          </a:p>
          <a:p>
            <a:r>
              <a:rPr lang="ru-RU" dirty="0" smtClean="0"/>
              <a:t>Проведен анализ имеющихся библиотечных алгоритмов трекинга выбранных областей</a:t>
            </a:r>
          </a:p>
          <a:p>
            <a:r>
              <a:rPr lang="ru-RU" dirty="0" smtClean="0"/>
              <a:t>Создана программа для отслеживания выбранной области на языке программирования </a:t>
            </a:r>
            <a:r>
              <a:rPr lang="en-US" dirty="0" smtClean="0"/>
              <a:t>Python 3.7</a:t>
            </a:r>
            <a:r>
              <a:rPr lang="ru-RU" dirty="0" smtClean="0"/>
              <a:t>, реализующая </a:t>
            </a:r>
            <a:r>
              <a:rPr lang="en-US" dirty="0" smtClean="0"/>
              <a:t>CSRT, TLD, MOSSE </a:t>
            </a:r>
            <a:r>
              <a:rPr lang="ru-RU" dirty="0" smtClean="0"/>
              <a:t>и </a:t>
            </a:r>
            <a:r>
              <a:rPr lang="en-US" dirty="0" smtClean="0"/>
              <a:t>MF </a:t>
            </a:r>
            <a:r>
              <a:rPr lang="ru-RU" dirty="0" smtClean="0"/>
              <a:t>алгоритмы трекинга</a:t>
            </a:r>
          </a:p>
          <a:p>
            <a:r>
              <a:rPr lang="ru-RU" dirty="0" smtClean="0"/>
              <a:t>В результате анализа выходных данных показано, что наименьшую погрешность слежения обеспечивает алгоритм </a:t>
            </a:r>
            <a:r>
              <a:rPr lang="en-US" dirty="0" smtClean="0"/>
              <a:t>Median Flow</a:t>
            </a:r>
            <a:r>
              <a:rPr lang="ru-RU" dirty="0" smtClean="0"/>
              <a:t>. </a:t>
            </a:r>
          </a:p>
          <a:p>
            <a:r>
              <a:rPr lang="ru-RU" dirty="0" smtClean="0"/>
              <a:t>При успешном прохождении тестирования данного алгоритма на более широкой выборке данный алгоритм </a:t>
            </a:r>
            <a:r>
              <a:rPr lang="ru-RU" dirty="0" smtClean="0"/>
              <a:t>может быть</a:t>
            </a:r>
            <a:r>
              <a:rPr lang="ru-RU" dirty="0" smtClean="0"/>
              <a:t> </a:t>
            </a:r>
            <a:r>
              <a:rPr lang="ru-RU" dirty="0" smtClean="0"/>
              <a:t>интегрирован в ПО </a:t>
            </a:r>
            <a:r>
              <a:rPr lang="ru-RU" dirty="0" err="1" smtClean="0"/>
              <a:t>Флуовизора</a:t>
            </a:r>
            <a:r>
              <a:rPr lang="ru-RU" dirty="0" smtClean="0"/>
              <a:t> для тестирования в клинических условиях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459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https://github.com/AndreyLebedev1/diplom/tree/main</a:t>
            </a:r>
            <a:endParaRPr lang="ru-RU" sz="4000" dirty="0"/>
          </a:p>
        </p:txBody>
      </p:sp>
      <p:pic>
        <p:nvPicPr>
          <p:cNvPr id="1026" name="Picture 2" descr="http://qrcoder.ru/code/?http%3A%2F%2Fgithub.com%2FAndreyLebedev1%2Fdiplom%2Ftree%2Fmain&amp;4&amp;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662" y="1690688"/>
            <a:ext cx="4264026" cy="426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028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271003"/>
            <a:ext cx="5353692" cy="352947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163" y="3722261"/>
            <a:ext cx="5708130" cy="18948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09897"/>
          </a:xfrm>
        </p:spPr>
        <p:txBody>
          <a:bodyPr/>
          <a:lstStyle/>
          <a:p>
            <a:pPr algn="ctr"/>
            <a:r>
              <a:rPr lang="ru-RU" b="1" dirty="0" smtClean="0"/>
              <a:t>Фотодинамическая терапия(ФДТ)</a:t>
            </a:r>
            <a:endParaRPr lang="ru-RU" b="1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5094507" y="5617061"/>
            <a:ext cx="66974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Схема ФДТ</a:t>
            </a:r>
            <a:endParaRPr lang="ru-RU" sz="1600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Прямоугольник 21"/>
              <p:cNvSpPr/>
              <p:nvPr/>
            </p:nvSpPr>
            <p:spPr>
              <a:xfrm>
                <a:off x="250790" y="6094908"/>
                <a:ext cx="11541160" cy="400110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ru-RU" sz="1600" u="sng" dirty="0" smtClean="0"/>
                  <a:t>Молекулярная формула хлорина е6</a:t>
                </a:r>
                <a:r>
                  <a:rPr lang="ru-RU" sz="1600" dirty="0" smtClean="0"/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С</m:t>
                        </m:r>
                      </m:e>
                      <m: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34</m:t>
                        </m:r>
                      </m:sub>
                    </m:sSub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endParaRPr lang="ru-RU" sz="1600" dirty="0"/>
              </a:p>
            </p:txBody>
          </p:sp>
        </mc:Choice>
        <mc:Fallback xmlns="">
          <p:sp>
            <p:nvSpPr>
              <p:cNvPr id="22" name="Прямоугольник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790" y="6094908"/>
                <a:ext cx="11541160" cy="400110"/>
              </a:xfrm>
              <a:prstGeom prst="rect">
                <a:avLst/>
              </a:prstGeom>
              <a:blipFill>
                <a:blip r:embed="rId4"/>
                <a:stretch>
                  <a:fillRect b="-13235"/>
                </a:stretch>
              </a:blipFill>
              <a:ln w="19050"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Прямоугольник 14"/>
          <p:cNvSpPr/>
          <p:nvPr/>
        </p:nvSpPr>
        <p:spPr>
          <a:xfrm>
            <a:off x="0" y="6453922"/>
            <a:ext cx="7086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*</a:t>
            </a:r>
            <a:r>
              <a:rPr lang="en-US" sz="1200">
                <a:latin typeface="+mj-lt"/>
              </a:rPr>
              <a:t>Jonathan P</a:t>
            </a:r>
            <a:r>
              <a:rPr lang="en-US" sz="1200" smtClean="0">
                <a:latin typeface="+mj-lt"/>
              </a:rPr>
              <a:t>.</a:t>
            </a:r>
            <a:r>
              <a:rPr lang="ru-RU" sz="1200" smtClean="0">
                <a:latin typeface="+mj-lt"/>
              </a:rPr>
              <a:t> </a:t>
            </a:r>
            <a:r>
              <a:rPr lang="en-US" sz="120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Celli</a:t>
            </a:r>
            <a:r>
              <a:rPr lang="ru-RU" sz="120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 «</a:t>
            </a:r>
            <a:r>
              <a:rPr lang="en-US" sz="1200">
                <a:latin typeface="+mj-lt"/>
              </a:rPr>
              <a:t>Imaging and Photodynamic Therapy: Mechanisms, Monitoring, and Optimization</a:t>
            </a:r>
            <a:r>
              <a:rPr lang="ru-RU" sz="120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», </a:t>
            </a:r>
            <a:r>
              <a:rPr lang="en-US" sz="120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2010</a:t>
            </a:r>
            <a:endParaRPr lang="ru-RU" sz="1200" dirty="0">
              <a:latin typeface="+mj-lt"/>
              <a:ea typeface="Segoe UI Emoji" panose="020B0502040204020203" pitchFamily="34" charset="0"/>
              <a:cs typeface="Times New Roman" pitchFamily="18" charset="0"/>
            </a:endParaRPr>
          </a:p>
        </p:txBody>
      </p:sp>
      <p:sp>
        <p:nvSpPr>
          <p:cNvPr id="20" name="Text Box 75"/>
          <p:cNvSpPr txBox="1">
            <a:spLocks noChangeArrowheads="1"/>
          </p:cNvSpPr>
          <p:nvPr/>
        </p:nvSpPr>
        <p:spPr bwMode="auto">
          <a:xfrm>
            <a:off x="250790" y="3607821"/>
            <a:ext cx="4724400" cy="243143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фотосенсибилизатор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68288" lvl="1"/>
            <a:r>
              <a:rPr lang="en-US" sz="1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синглетное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8288" lvl="1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основное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состояние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8288" lvl="1"/>
            <a:r>
              <a:rPr lang="en-US" sz="1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возбуждённое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синглетное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состояние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8288" lvl="1"/>
            <a:r>
              <a:rPr lang="en-US" sz="1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возбуждённое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триплетное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состояние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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возбуждающее излучение;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</a:t>
            </a:r>
            <a:r>
              <a:rPr lang="en-US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флуоресценция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en-US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синглетный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кислород </a:t>
            </a: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>
          <a:xfrm>
            <a:off x="4975190" y="709856"/>
            <a:ext cx="7007260" cy="2998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lnSpc>
                <a:spcPct val="80000"/>
              </a:lnSpc>
              <a:spcBef>
                <a:spcPct val="40000"/>
              </a:spcBef>
              <a:buClr>
                <a:srgbClr val="FF6600"/>
              </a:buClr>
              <a:buFont typeface="Wingdings" pitchFamily="2" charset="2"/>
              <a:buAutoNum type="arabicParenR"/>
            </a:pP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 + h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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800" baseline="3000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PS – </a:t>
            </a:r>
            <a:r>
              <a:rPr lang="ru-RU" sz="1800" smtClean="0">
                <a:latin typeface="Arial" panose="020B0604020202020204" pitchFamily="34" charset="0"/>
                <a:cs typeface="Arial" panose="020B0604020202020204" pitchFamily="34" charset="0"/>
              </a:rPr>
              <a:t>поглощение фотона света определенной длины волны и </a:t>
            </a: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энергетический переход</a:t>
            </a:r>
            <a:r>
              <a:rPr lang="ru-RU" sz="1800" smtClean="0">
                <a:latin typeface="Arial" panose="020B0604020202020204" pitchFamily="34" charset="0"/>
                <a:cs typeface="Arial" panose="020B0604020202020204" pitchFamily="34" charset="0"/>
              </a:rPr>
              <a:t> фотосенсибилизатора в короткоживущее возбужденное синглетное состояние</a:t>
            </a:r>
            <a:endParaRPr lang="en-US" sz="18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80000"/>
              </a:lnSpc>
              <a:spcBef>
                <a:spcPct val="40000"/>
              </a:spcBef>
              <a:buClr>
                <a:srgbClr val="FF6600"/>
              </a:buClr>
              <a:buFont typeface="Wingdings" pitchFamily="2" charset="2"/>
              <a:buAutoNum type="arabicParenR"/>
            </a:pP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 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 – </a:t>
            </a:r>
            <a:r>
              <a:rPr lang="ru-RU" sz="1800" smtClean="0">
                <a:latin typeface="Arial" panose="020B0604020202020204" pitchFamily="34" charset="0"/>
                <a:cs typeface="Arial" panose="020B0604020202020204" pitchFamily="34" charset="0"/>
              </a:rPr>
              <a:t>переход фотосенсибилизатора в триплетное состояние</a:t>
            </a:r>
            <a:endParaRPr lang="en-US" sz="18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80000"/>
              </a:lnSpc>
              <a:spcBef>
                <a:spcPct val="40000"/>
              </a:spcBef>
              <a:buClr>
                <a:srgbClr val="FF6600"/>
              </a:buClr>
              <a:buFont typeface="Wingdings" pitchFamily="2" charset="2"/>
              <a:buAutoNum type="arabicParenR"/>
            </a:pP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 + O</a:t>
            </a:r>
            <a:r>
              <a:rPr lang="en-US" sz="18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 + </a:t>
            </a:r>
            <a:r>
              <a:rPr lang="en-US" sz="18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18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 – </a:t>
            </a:r>
            <a:r>
              <a:rPr lang="ru-RU" sz="1800" smtClean="0">
                <a:latin typeface="Arial" panose="020B0604020202020204" pitchFamily="34" charset="0"/>
                <a:cs typeface="Arial" panose="020B0604020202020204" pitchFamily="34" charset="0"/>
              </a:rPr>
              <a:t>передача энергии фотосенсибилизатора молекулярному кислороду, приводящая к возвращению фотосенсибилизатора в синглетное основное состояние и к появлению активного синглетного кислорода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5094507" y="3623219"/>
            <a:ext cx="6697443" cy="242556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66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88" y="3184461"/>
            <a:ext cx="4440879" cy="320210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 rot="16200000">
            <a:off x="9097772" y="2603996"/>
            <a:ext cx="1200901" cy="526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+mj-lt"/>
              </a:rPr>
              <a:t>см</a:t>
            </a:r>
            <a:r>
              <a:rPr lang="ru-RU" sz="1200" baseline="30000" dirty="0" smtClean="0">
                <a:latin typeface="+mj-lt"/>
              </a:rPr>
              <a:t>-1</a:t>
            </a:r>
            <a:endParaRPr lang="ru-RU" sz="1200" baseline="30000" dirty="0">
              <a:latin typeface="+mj-lt"/>
            </a:endParaRPr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" r="355" b="7030"/>
          <a:stretch/>
        </p:blipFill>
        <p:spPr bwMode="auto">
          <a:xfrm>
            <a:off x="5979653" y="616985"/>
            <a:ext cx="5964318" cy="30098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b="1329"/>
          <a:stretch/>
        </p:blipFill>
        <p:spPr>
          <a:xfrm>
            <a:off x="-2885" y="395881"/>
            <a:ext cx="3840433" cy="2832517"/>
          </a:xfrm>
          <a:prstGeom prst="rect">
            <a:avLst/>
          </a:prstGeom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805063" y="192959"/>
            <a:ext cx="10515600" cy="809897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/>
              <a:t>Мониторинг ФДТ методом флуоресцентной визуализации</a:t>
            </a:r>
            <a:endParaRPr lang="ru-RU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-823218" y="3102731"/>
            <a:ext cx="41204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Схема работы </a:t>
            </a:r>
            <a:r>
              <a:rPr lang="ru-RU" sz="1600" u="sng" dirty="0" err="1" smtClean="0"/>
              <a:t>флуовизора</a:t>
            </a:r>
            <a:endParaRPr lang="ru-RU" sz="1600" u="sng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b="2426"/>
          <a:stretch/>
        </p:blipFill>
        <p:spPr>
          <a:xfrm>
            <a:off x="5785418" y="3748081"/>
            <a:ext cx="6187128" cy="2596156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9435004" y="664302"/>
            <a:ext cx="2556403" cy="338554"/>
          </a:xfrm>
          <a:prstGeom prst="rect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Нестационарный объект!</a:t>
            </a:r>
            <a:endParaRPr lang="ru-RU" sz="1600" u="sng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6971765" y="3579227"/>
            <a:ext cx="41204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Интерфейс ПО устройства</a:t>
            </a:r>
            <a:endParaRPr lang="ru-RU" sz="1600" u="sng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5995920" y="6227047"/>
            <a:ext cx="5969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latin typeface="Bookman Old Style" panose="02050604050505020204" pitchFamily="18" charset="0"/>
              </a:rPr>
              <a:t>I(t)</a:t>
            </a:r>
            <a:r>
              <a:rPr lang="ru-RU" sz="1600" smtClean="0">
                <a:latin typeface="Bookman Old Style" panose="02050604050505020204" pitchFamily="18" charset="0"/>
              </a:rPr>
              <a:t> </a:t>
            </a:r>
            <a:r>
              <a:rPr lang="ru-RU" sz="1600" smtClean="0"/>
              <a:t>– зависимость интенсивности флуоресценции от времени ФДТ</a:t>
            </a:r>
            <a:endParaRPr lang="ru-RU" sz="1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2936" y="1920679"/>
            <a:ext cx="2791034" cy="113708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Прямоугольник 5"/>
          <p:cNvSpPr/>
          <p:nvPr/>
        </p:nvSpPr>
        <p:spPr>
          <a:xfrm>
            <a:off x="2421251" y="1587057"/>
            <a:ext cx="3113315" cy="345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ФЛУО-1(ИПФРАН, Н. Новгород)</a:t>
            </a:r>
            <a:endParaRPr lang="ru-RU" sz="1600" u="sng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5683949" y="6523715"/>
            <a:ext cx="66960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 smtClean="0">
                <a:latin typeface="+mj-lt"/>
                <a:ea typeface="Segoe UI Emoji" panose="020B0502040204020203" pitchFamily="34" charset="0"/>
                <a:cs typeface="Times New Roman" pitchFamily="18" charset="0"/>
              </a:rPr>
              <a:t>*</a:t>
            </a:r>
            <a:r>
              <a:rPr lang="en-US" sz="1200" dirty="0" smtClean="0"/>
              <a:t>M</a:t>
            </a:r>
            <a:r>
              <a:rPr lang="ru-RU" sz="1200" dirty="0"/>
              <a:t>.</a:t>
            </a:r>
            <a:r>
              <a:rPr lang="en-US" sz="1200" dirty="0"/>
              <a:t> </a:t>
            </a:r>
            <a:r>
              <a:rPr lang="en-US" sz="1200" dirty="0" smtClean="0"/>
              <a:t>S</a:t>
            </a:r>
            <a:r>
              <a:rPr lang="ru-RU" sz="1200" dirty="0" smtClean="0"/>
              <a:t>.</a:t>
            </a:r>
            <a:r>
              <a:rPr lang="en-US" sz="1200" dirty="0"/>
              <a:t> </a:t>
            </a:r>
            <a:r>
              <a:rPr lang="en-US" sz="1200" dirty="0" err="1" smtClean="0"/>
              <a:t>Kleshnin</a:t>
            </a:r>
            <a:r>
              <a:rPr lang="ru-RU" sz="1200" dirty="0" smtClean="0"/>
              <a:t> «</a:t>
            </a:r>
            <a:r>
              <a:rPr lang="en-US" sz="1200" dirty="0"/>
              <a:t>Compact and fully automated system for monitoring photodynamic therapy</a:t>
            </a:r>
            <a:r>
              <a:rPr lang="ru-RU" sz="1200" dirty="0" smtClean="0"/>
              <a:t>», 2015</a:t>
            </a:r>
            <a:endParaRPr lang="ru-RU" sz="1200" dirty="0">
              <a:latin typeface="+mj-lt"/>
              <a:ea typeface="Segoe UI Emoji" panose="020B0502040204020203" pitchFamily="34" charset="0"/>
              <a:cs typeface="Times New Roman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002867" y="2253897"/>
            <a:ext cx="2960511" cy="133208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6" idx="2"/>
          </p:cNvCxnSpPr>
          <p:nvPr/>
        </p:nvCxnSpPr>
        <p:spPr>
          <a:xfrm flipH="1">
            <a:off x="7448450" y="1002856"/>
            <a:ext cx="3264756" cy="162604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/>
          <p:cNvSpPr/>
          <p:nvPr/>
        </p:nvSpPr>
        <p:spPr>
          <a:xfrm>
            <a:off x="283492" y="6215939"/>
            <a:ext cx="52861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Спектр поглощения и флуоресценции </a:t>
            </a:r>
            <a:r>
              <a:rPr lang="ru-RU" sz="1600" u="sng" dirty="0"/>
              <a:t>фотосенсибилизаторов </a:t>
            </a:r>
            <a:r>
              <a:rPr lang="ru-RU" sz="1600" u="sng" dirty="0" err="1"/>
              <a:t>хлоринового</a:t>
            </a:r>
            <a:r>
              <a:rPr lang="ru-RU" sz="1600" u="sng" dirty="0"/>
              <a:t> ряда</a:t>
            </a:r>
          </a:p>
        </p:txBody>
      </p:sp>
    </p:spTree>
    <p:extLst>
      <p:ext uri="{BB962C8B-B14F-4D97-AF65-F5344CB8AC3E}">
        <p14:creationId xmlns:p14="http://schemas.microsoft.com/office/powerpoint/2010/main" val="306098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0371" y="809897"/>
            <a:ext cx="11625943" cy="888274"/>
          </a:xfr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 smtClean="0"/>
              <a:t>Разработать метод отслеживания флуоресцентных областей при фотодинамической терапии </a:t>
            </a: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50371" y="0"/>
            <a:ext cx="11625943" cy="809897"/>
          </a:xfrm>
        </p:spPr>
        <p:txBody>
          <a:bodyPr/>
          <a:lstStyle/>
          <a:p>
            <a:r>
              <a:rPr lang="ru-RU" b="1" dirty="0" smtClean="0"/>
              <a:t>Цель работы</a:t>
            </a:r>
            <a:endParaRPr lang="ru-RU" b="1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250371" y="1698171"/>
            <a:ext cx="11625943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/>
              <a:t>Задачи</a:t>
            </a:r>
            <a:endParaRPr lang="ru-RU" b="1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250371" y="2586444"/>
            <a:ext cx="11625943" cy="342247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Провести анализ существующих алгоритмов трекинга выбранных областей</a:t>
            </a:r>
          </a:p>
          <a:p>
            <a:r>
              <a:rPr lang="ru-RU" dirty="0" smtClean="0"/>
              <a:t>Создание программы разметки исходных данных для получения </a:t>
            </a:r>
            <a:r>
              <a:rPr lang="ru-RU" dirty="0" err="1" smtClean="0"/>
              <a:t>тестировочной</a:t>
            </a:r>
            <a:r>
              <a:rPr lang="ru-RU" dirty="0" smtClean="0"/>
              <a:t> выборки</a:t>
            </a:r>
          </a:p>
          <a:p>
            <a:r>
              <a:rPr lang="ru-RU" dirty="0" smtClean="0"/>
              <a:t>Разработка программы тестирования различных алгоритмов трекинга выбранной области</a:t>
            </a:r>
          </a:p>
          <a:p>
            <a:r>
              <a:rPr lang="ru-RU" dirty="0" smtClean="0"/>
              <a:t>Анализ результатов тестирования алгоритмов трекинга</a:t>
            </a:r>
          </a:p>
          <a:p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336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7085" y="2220686"/>
            <a:ext cx="5468983" cy="4502331"/>
          </a:xfrm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u="sng" dirty="0" smtClean="0"/>
              <a:t>Достоинства:</a:t>
            </a:r>
          </a:p>
          <a:p>
            <a:r>
              <a:rPr lang="ru-RU" sz="2400" dirty="0" smtClean="0">
                <a:solidFill>
                  <a:schemeClr val="tx1"/>
                </a:solidFill>
              </a:rPr>
              <a:t>Индивидуальная обработка каждого кадра потока данных позволяет работать с произвольным смещением объекта</a:t>
            </a:r>
          </a:p>
          <a:p>
            <a:r>
              <a:rPr lang="ru-RU" sz="2400" dirty="0" smtClean="0"/>
              <a:t>Полная независимость работы алгоритма от человека  </a:t>
            </a:r>
          </a:p>
          <a:p>
            <a:pPr marL="0" indent="0">
              <a:buNone/>
            </a:pPr>
            <a:r>
              <a:rPr lang="ru-RU" u="sng" dirty="0" smtClean="0"/>
              <a:t>Недостатки:</a:t>
            </a:r>
          </a:p>
          <a:p>
            <a:r>
              <a:rPr lang="ru-RU" sz="2400" dirty="0" smtClean="0">
                <a:solidFill>
                  <a:schemeClr val="tx1"/>
                </a:solidFill>
              </a:rPr>
              <a:t>Высокая чувствительность к шуму</a:t>
            </a:r>
          </a:p>
          <a:p>
            <a:r>
              <a:rPr lang="ru-RU" sz="2400" dirty="0" smtClean="0">
                <a:solidFill>
                  <a:schemeClr val="tx1"/>
                </a:solidFill>
              </a:rPr>
              <a:t>Требуется большая обучающая выборка</a:t>
            </a:r>
          </a:p>
          <a:p>
            <a:endParaRPr lang="ru-RU" u="sng" dirty="0" smtClean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87085" y="23437"/>
            <a:ext cx="11939452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Способы определения областей на </a:t>
            </a:r>
            <a:r>
              <a:rPr lang="ru-RU" b="1" dirty="0"/>
              <a:t>и</a:t>
            </a:r>
            <a:r>
              <a:rPr lang="ru-RU" b="1" dirty="0" smtClean="0"/>
              <a:t>зображении</a:t>
            </a:r>
            <a:endParaRPr lang="ru-RU" b="1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5677989" y="833334"/>
            <a:ext cx="6348548" cy="1707087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u="sng" dirty="0" smtClean="0"/>
              <a:t>Отслеживание(трекинг) </a:t>
            </a:r>
            <a:r>
              <a:rPr lang="ru-RU" dirty="0" smtClean="0"/>
              <a:t>– выбрать область на первом изображении вручную, которая будет определяться автоматически </a:t>
            </a:r>
            <a:endParaRPr lang="ru-RU" dirty="0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87085" y="809897"/>
            <a:ext cx="5468984" cy="125321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u="sng" dirty="0" smtClean="0"/>
              <a:t>Детектирование</a:t>
            </a:r>
            <a:r>
              <a:rPr lang="ru-RU" dirty="0" smtClean="0"/>
              <a:t> – обучить детектор и каждый раз искать область на изображении</a:t>
            </a:r>
          </a:p>
        </p:txBody>
      </p:sp>
      <p:sp>
        <p:nvSpPr>
          <p:cNvPr id="14" name="Объект 2"/>
          <p:cNvSpPr txBox="1">
            <a:spLocks/>
          </p:cNvSpPr>
          <p:nvPr/>
        </p:nvSpPr>
        <p:spPr>
          <a:xfrm>
            <a:off x="5677989" y="2699658"/>
            <a:ext cx="6348548" cy="4023359"/>
          </a:xfrm>
          <a:prstGeom prst="rect">
            <a:avLst/>
          </a:prstGeom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u="sng" dirty="0"/>
              <a:t>Достоинства</a:t>
            </a:r>
            <a:r>
              <a:rPr lang="ru-RU" u="sng" dirty="0" smtClean="0"/>
              <a:t>:</a:t>
            </a:r>
          </a:p>
          <a:p>
            <a:r>
              <a:rPr lang="ru-RU" sz="2400" dirty="0" smtClean="0"/>
              <a:t>Изолированность участка изображения от шумов</a:t>
            </a:r>
          </a:p>
          <a:p>
            <a:r>
              <a:rPr lang="ru-RU" sz="2400" dirty="0" smtClean="0"/>
              <a:t>Не требует обучения или обучается самостоятельно</a:t>
            </a:r>
          </a:p>
          <a:p>
            <a:pPr marL="0" indent="0">
              <a:buNone/>
            </a:pPr>
            <a:r>
              <a:rPr lang="ru-RU" u="sng" dirty="0"/>
              <a:t>Недостатки:</a:t>
            </a:r>
          </a:p>
          <a:p>
            <a:r>
              <a:rPr lang="ru-RU" sz="2400" dirty="0" smtClean="0"/>
              <a:t>Необходимость выбора вручную участка изображения для дальнейшей обработки</a:t>
            </a:r>
          </a:p>
          <a:p>
            <a:r>
              <a:rPr lang="ru-RU" sz="2400" dirty="0" smtClean="0"/>
              <a:t>Зависимость работы системы от предыдущего кадра</a:t>
            </a:r>
          </a:p>
          <a:p>
            <a:endParaRPr lang="ru-RU" sz="2400" dirty="0"/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0450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299" y="914402"/>
            <a:ext cx="11953875" cy="5251269"/>
          </a:xfrm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Minimum </a:t>
            </a:r>
            <a:r>
              <a:rPr lang="en-US" dirty="0"/>
              <a:t>Output Sum of Squared Error (MOOSE</a:t>
            </a:r>
            <a:r>
              <a:rPr lang="en-US" dirty="0" smtClean="0"/>
              <a:t>)</a:t>
            </a:r>
            <a:r>
              <a:rPr lang="ru-RU" dirty="0" smtClean="0"/>
              <a:t> – создание корреляционного фильтра при минимальной обучающей выборке в одно изображение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dirty="0"/>
              <a:t>MEDIAN FLOW</a:t>
            </a:r>
            <a:r>
              <a:rPr lang="ru-RU" dirty="0"/>
              <a:t> (</a:t>
            </a:r>
            <a:r>
              <a:rPr lang="en-US" dirty="0"/>
              <a:t>Feature Tracking method</a:t>
            </a:r>
            <a:r>
              <a:rPr lang="ru-RU" dirty="0"/>
              <a:t>) – прогнозирование движения объекта при условии малых смещений выбранного участка изображения 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dirty="0" smtClean="0"/>
              <a:t>Tracking-Learning-Detection </a:t>
            </a:r>
            <a:r>
              <a:rPr lang="ru-RU" dirty="0"/>
              <a:t>(</a:t>
            </a:r>
            <a:r>
              <a:rPr lang="en-US" dirty="0"/>
              <a:t>TLD</a:t>
            </a:r>
            <a:r>
              <a:rPr lang="ru-RU" dirty="0"/>
              <a:t>) – в основе лежит алгоритм </a:t>
            </a:r>
            <a:r>
              <a:rPr lang="en-US" dirty="0"/>
              <a:t>MEDIAN FLOW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к которому добавлен модуль обучения 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 smtClean="0"/>
              <a:t>Correlation </a:t>
            </a:r>
            <a:r>
              <a:rPr lang="en-US" dirty="0"/>
              <a:t>Spatial Reliability tracker(CSRT) – </a:t>
            </a:r>
            <a:r>
              <a:rPr lang="ru-RU" dirty="0"/>
              <a:t>линейное сканирование области изображения с обучением 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14299" y="0"/>
            <a:ext cx="11953875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Алгоритмы трекинга выгорания, выбранные для сравнения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06493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290146" y="0"/>
            <a:ext cx="11607940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Программа разметки и предобработка исходных данных</a:t>
            </a:r>
            <a:endParaRPr lang="ru-RU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4" y="734645"/>
            <a:ext cx="4728738" cy="2940286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218" y="4432456"/>
            <a:ext cx="1063919" cy="1063919"/>
          </a:xfrm>
          <a:prstGeom prst="rect">
            <a:avLst/>
          </a:prstGeom>
        </p:spPr>
      </p:pic>
      <p:sp>
        <p:nvSpPr>
          <p:cNvPr id="20" name="Прямоугольник 19"/>
          <p:cNvSpPr/>
          <p:nvPr/>
        </p:nvSpPr>
        <p:spPr>
          <a:xfrm>
            <a:off x="2478052" y="5599832"/>
            <a:ext cx="28302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smtClean="0"/>
              <a:t>«Вырезанный» опухолевый узел</a:t>
            </a:r>
            <a:endParaRPr lang="ru-RU" sz="1600" u="sng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6346668" y="6220233"/>
            <a:ext cx="43528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Полная база «вырезанных» опухолевых узлов одного из сеансов ФДТ</a:t>
            </a:r>
            <a:endParaRPr lang="ru-RU" sz="1600" u="sng" dirty="0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271" y="734645"/>
            <a:ext cx="6019676" cy="5441894"/>
          </a:xfrm>
          <a:prstGeom prst="rect">
            <a:avLst/>
          </a:prstGeom>
        </p:spPr>
      </p:pic>
      <p:sp>
        <p:nvSpPr>
          <p:cNvPr id="26" name="Прямоугольник 25"/>
          <p:cNvSpPr/>
          <p:nvPr/>
        </p:nvSpPr>
        <p:spPr>
          <a:xfrm>
            <a:off x="139801" y="5590483"/>
            <a:ext cx="23382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Создание бинарной макси опухолевого узла</a:t>
            </a:r>
            <a:endParaRPr lang="ru-RU" sz="1600" u="sng" dirty="0"/>
          </a:p>
        </p:txBody>
      </p:sp>
      <p:pic>
        <p:nvPicPr>
          <p:cNvPr id="40" name="Рисунок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86" y="4432456"/>
            <a:ext cx="1076325" cy="1076325"/>
          </a:xfrm>
          <a:prstGeom prst="rect">
            <a:avLst/>
          </a:prstGeom>
        </p:spPr>
      </p:pic>
      <p:cxnSp>
        <p:nvCxnSpPr>
          <p:cNvPr id="3" name="Прямая со стрелкой 2"/>
          <p:cNvCxnSpPr>
            <a:endCxn id="40" idx="0"/>
          </p:cNvCxnSpPr>
          <p:nvPr/>
        </p:nvCxnSpPr>
        <p:spPr>
          <a:xfrm flipH="1">
            <a:off x="1376049" y="2204788"/>
            <a:ext cx="986919" cy="222766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/>
          <p:cNvSpPr/>
          <p:nvPr/>
        </p:nvSpPr>
        <p:spPr>
          <a:xfrm>
            <a:off x="113683" y="3678567"/>
            <a:ext cx="52420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u="sng" dirty="0" smtClean="0"/>
              <a:t>Исходный кадр с нанесенным вручную контуром опухолевого узла</a:t>
            </a:r>
            <a:endParaRPr lang="ru-RU" sz="1600" u="sng" dirty="0"/>
          </a:p>
        </p:txBody>
      </p:sp>
      <p:cxnSp>
        <p:nvCxnSpPr>
          <p:cNvPr id="30" name="Прямая со стрелкой 29"/>
          <p:cNvCxnSpPr/>
          <p:nvPr/>
        </p:nvCxnSpPr>
        <p:spPr>
          <a:xfrm>
            <a:off x="1956331" y="4956312"/>
            <a:ext cx="140304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рямоугольник 34"/>
          <p:cNvSpPr/>
          <p:nvPr/>
        </p:nvSpPr>
        <p:spPr>
          <a:xfrm>
            <a:off x="5513271" y="734645"/>
            <a:ext cx="578747" cy="5517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1" name="Прямая со стрелкой 40"/>
          <p:cNvCxnSpPr/>
          <p:nvPr/>
        </p:nvCxnSpPr>
        <p:spPr>
          <a:xfrm flipV="1">
            <a:off x="4472137" y="1286400"/>
            <a:ext cx="1041134" cy="31699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Прямоугольник 43"/>
          <p:cNvSpPr/>
          <p:nvPr/>
        </p:nvSpPr>
        <p:spPr>
          <a:xfrm>
            <a:off x="2072640" y="1914144"/>
            <a:ext cx="585216" cy="5638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89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121" y="2700651"/>
            <a:ext cx="4182753" cy="354355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99" y="2196751"/>
            <a:ext cx="6068474" cy="4551356"/>
          </a:xfrm>
          <a:prstGeom prst="rect">
            <a:avLst/>
          </a:prstGeom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154565" y="0"/>
            <a:ext cx="11885035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Программа тестирования различных алгоритмов трекинга</a:t>
            </a:r>
            <a:endParaRPr lang="ru-RU" b="1" dirty="0"/>
          </a:p>
        </p:txBody>
      </p:sp>
      <p:cxnSp>
        <p:nvCxnSpPr>
          <p:cNvPr id="8" name="Прямая со стрелкой 7"/>
          <p:cNvCxnSpPr/>
          <p:nvPr/>
        </p:nvCxnSpPr>
        <p:spPr>
          <a:xfrm>
            <a:off x="4719320" y="4164894"/>
            <a:ext cx="220979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Объект 2"/>
          <p:cNvSpPr txBox="1">
            <a:spLocks/>
          </p:cNvSpPr>
          <p:nvPr/>
        </p:nvSpPr>
        <p:spPr>
          <a:xfrm>
            <a:off x="154566" y="767254"/>
            <a:ext cx="11874149" cy="1264854"/>
          </a:xfrm>
          <a:prstGeom prst="rect">
            <a:avLst/>
          </a:prstGeom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 dirty="0" smtClean="0"/>
              <a:t>Начальная область флуоресценции задается пользователем вручную </a:t>
            </a:r>
          </a:p>
          <a:p>
            <a:r>
              <a:rPr lang="ru-RU" sz="2200" dirty="0" smtClean="0"/>
              <a:t>Результатом работы программы является база изображений опухолевых узлов, а также интенсивность флуоресценции в них.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207328" y="1817151"/>
            <a:ext cx="59411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u="sng" dirty="0" smtClean="0"/>
              <a:t>Визуализация работы алгоритма отслеживания</a:t>
            </a:r>
            <a:endParaRPr lang="ru-RU" u="sng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793948" y="1708942"/>
            <a:ext cx="48227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u="sng" dirty="0" smtClean="0"/>
              <a:t>Полная </a:t>
            </a:r>
            <a:r>
              <a:rPr lang="ru-RU" u="sng" dirty="0"/>
              <a:t>база </a:t>
            </a:r>
            <a:r>
              <a:rPr lang="ru-RU" u="sng" dirty="0" smtClean="0"/>
              <a:t>«вырезанных» </a:t>
            </a:r>
            <a:r>
              <a:rPr lang="ru-RU" u="sng" dirty="0"/>
              <a:t>опухолевых узлов </a:t>
            </a:r>
            <a:r>
              <a:rPr lang="ru-RU" u="sng" dirty="0" smtClean="0"/>
              <a:t>для одной серии ФДТ, полученная </a:t>
            </a:r>
            <a:r>
              <a:rPr lang="en-US" u="sng" smtClean="0"/>
              <a:t>CSRT</a:t>
            </a:r>
            <a:r>
              <a:rPr lang="ru-RU" u="sng" smtClean="0"/>
              <a:t> </a:t>
            </a:r>
            <a:r>
              <a:rPr lang="ru-RU" u="sng" dirty="0" smtClean="0"/>
              <a:t>алгоритмом</a:t>
            </a:r>
            <a:endParaRPr lang="ru-RU" u="sng" dirty="0"/>
          </a:p>
        </p:txBody>
      </p:sp>
    </p:spTree>
    <p:extLst>
      <p:ext uri="{BB962C8B-B14F-4D97-AF65-F5344CB8AC3E}">
        <p14:creationId xmlns:p14="http://schemas.microsoft.com/office/powerpoint/2010/main" val="261334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960618"/>
            <a:ext cx="6159305" cy="4681402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563" y="1763656"/>
            <a:ext cx="6383216" cy="4878364"/>
          </a:xfrm>
          <a:prstGeom prst="rect">
            <a:avLst/>
          </a:prstGeom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838200" y="-9525"/>
            <a:ext cx="10515600" cy="809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/>
              <a:t>Результаты обработки одной серии ФДТ</a:t>
            </a:r>
            <a:endParaRPr lang="ru-RU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215705" y="1178881"/>
            <a:ext cx="5956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u="sng" dirty="0" smtClean="0"/>
              <a:t>Зависимость интенсивности флуоресценции опухоли от времени с начала </a:t>
            </a:r>
            <a:r>
              <a:rPr lang="ru-RU" u="sng" dirty="0"/>
              <a:t>ФДТ (</a:t>
            </a:r>
            <a:r>
              <a:rPr lang="ru-RU" u="sng" dirty="0" smtClean="0"/>
              <a:t>нормировка на первый кадр </a:t>
            </a:r>
            <a:r>
              <a:rPr lang="ru-RU" u="sng" dirty="0"/>
              <a:t>)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6096000" y="1045531"/>
            <a:ext cx="6235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u="sng" dirty="0" smtClean="0"/>
              <a:t>Зависимость отклонения от значений ручной разметки нормированной интенсивности флуоресценции опухоли от номера кадра </a:t>
            </a:r>
            <a:endParaRPr lang="ru-RU" u="sng" dirty="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990600" y="2228770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>
            <a:off x="1447800" y="2647870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>
            <a:off x="2057400" y="2811382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>
            <a:off x="2543175" y="3495595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3062286" y="3562270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4133850" y="3794045"/>
            <a:ext cx="0" cy="3270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4305" y="193854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61580" y="2538193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46949" y="321198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62295" y="328235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31358" y="350471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42455" y="237506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</a:t>
            </a:r>
            <a:r>
              <a:rPr lang="el-GR" dirty="0" smtClean="0">
                <a:solidFill>
                  <a:srgbClr val="FF0000"/>
                </a:solidFill>
              </a:rPr>
              <a:t>ν</a:t>
            </a:r>
            <a:endParaRPr lang="ru-RU" dirty="0">
              <a:solidFill>
                <a:srgbClr val="FF0000"/>
              </a:solidFill>
            </a:endParaRPr>
          </a:p>
        </p:txBody>
      </p:sp>
      <p:cxnSp>
        <p:nvCxnSpPr>
          <p:cNvPr id="10" name="Прямая со стрелкой 9"/>
          <p:cNvCxnSpPr>
            <a:stCxn id="12" idx="2"/>
          </p:cNvCxnSpPr>
          <p:nvPr/>
        </p:nvCxnSpPr>
        <p:spPr>
          <a:xfrm>
            <a:off x="5286375" y="2209393"/>
            <a:ext cx="0" cy="167990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149044" y="1840061"/>
            <a:ext cx="2274662" cy="36933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ru-RU" dirty="0" smtClean="0"/>
              <a:t>Динамика после ФДТ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193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8880</TotalTime>
  <Words>619</Words>
  <Application>Microsoft Office PowerPoint</Application>
  <PresentationFormat>Широкоэкранный</PresentationFormat>
  <Paragraphs>100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2" baseType="lpstr">
      <vt:lpstr>Arial</vt:lpstr>
      <vt:lpstr>Bookman Old Style</vt:lpstr>
      <vt:lpstr>Calibri</vt:lpstr>
      <vt:lpstr>Calibri Light</vt:lpstr>
      <vt:lpstr>Cambria Math</vt:lpstr>
      <vt:lpstr>Segoe UI Emoji</vt:lpstr>
      <vt:lpstr>Symbol</vt:lpstr>
      <vt:lpstr>Times New Roman</vt:lpstr>
      <vt:lpstr>Wingdings</vt:lpstr>
      <vt:lpstr>Тема Office</vt:lpstr>
      <vt:lpstr>Презентация PowerPoint</vt:lpstr>
      <vt:lpstr>Фотодинамическая терапия(ФДТ)</vt:lpstr>
      <vt:lpstr>Мониторинг ФДТ методом флуоресцентной визуализации</vt:lpstr>
      <vt:lpstr>Цель работы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https://github.com/AndreyLebedev1/diplom/tree/main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Лебедев</dc:creator>
  <cp:lastModifiedBy>Андрей Лебедев</cp:lastModifiedBy>
  <cp:revision>117</cp:revision>
  <dcterms:created xsi:type="dcterms:W3CDTF">2021-05-30T13:44:53Z</dcterms:created>
  <dcterms:modified xsi:type="dcterms:W3CDTF">2022-06-01T08:49:13Z</dcterms:modified>
</cp:coreProperties>
</file>

<file path=docProps/thumbnail.jpeg>
</file>